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32" r:id="rId2"/>
    <p:sldId id="270" r:id="rId3"/>
    <p:sldId id="413" r:id="rId4"/>
    <p:sldId id="374" r:id="rId5"/>
    <p:sldId id="400" r:id="rId6"/>
    <p:sldId id="391" r:id="rId7"/>
    <p:sldId id="406" r:id="rId8"/>
    <p:sldId id="414" r:id="rId9"/>
    <p:sldId id="409" r:id="rId10"/>
    <p:sldId id="410" r:id="rId11"/>
    <p:sldId id="415" r:id="rId12"/>
    <p:sldId id="385" r:id="rId13"/>
    <p:sldId id="408" r:id="rId14"/>
    <p:sldId id="405" r:id="rId15"/>
    <p:sldId id="420" r:id="rId16"/>
    <p:sldId id="417" r:id="rId17"/>
    <p:sldId id="416" r:id="rId18"/>
    <p:sldId id="396" r:id="rId19"/>
    <p:sldId id="411" r:id="rId20"/>
    <p:sldId id="334" r:id="rId21"/>
    <p:sldId id="353" r:id="rId22"/>
    <p:sldId id="365" r:id="rId23"/>
    <p:sldId id="349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86414" autoAdjust="0"/>
  </p:normalViewPr>
  <p:slideViewPr>
    <p:cSldViewPr>
      <p:cViewPr varScale="1">
        <p:scale>
          <a:sx n="105" d="100"/>
          <a:sy n="105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-1392"/>
    </p:cViewPr>
  </p:sorterViewPr>
  <p:notesViewPr>
    <p:cSldViewPr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061121A-3B36-42FD-ACF6-00A96B7E589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9B6A181-F7A0-4038-A153-F7318843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0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A92A874-441E-4186-BBDC-01D7D8657CFA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3432FCD-CB8D-4831-871A-4A47A99D3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F66D-9DA6-49D8-A0EE-97F1B866B0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585"/>
              </a:lnSpc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It’s happening everywhere! It’s probably</a:t>
            </a:r>
          </a:p>
          <a:p>
            <a:pPr>
              <a:lnSpc>
                <a:spcPts val="3271"/>
              </a:lnSpc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happened to you! It’s also a matter of</a:t>
            </a:r>
          </a:p>
          <a:p>
            <a:pPr defTabSz="966529">
              <a:lnSpc>
                <a:spcPts val="3271"/>
              </a:lnSpc>
              <a:defRPr/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survival.</a:t>
            </a: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 </a:t>
            </a:r>
            <a:endParaRPr lang="en-US" altLang="en-US" dirty="0">
              <a:solidFill>
                <a:srgbClr val="000000"/>
              </a:solidFill>
              <a:latin typeface="BMDESP+HelveticaNeue" panose="020B0604020202020204"/>
              <a:ea typeface="BMDESP+HelveticaNeue" panose="020B0604020202020204"/>
              <a:cs typeface="BMDESP+HelveticaNeue" panose="020B0604020202020204"/>
            </a:endParaRPr>
          </a:p>
          <a:p>
            <a:pPr defTabSz="966529">
              <a:lnSpc>
                <a:spcPts val="3271"/>
              </a:lnSpc>
              <a:defRPr/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Happens less between men and women or between women professionally.</a:t>
            </a:r>
          </a:p>
          <a:p>
            <a:pPr>
              <a:lnSpc>
                <a:spcPts val="2202"/>
              </a:lnSpc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It is more common informally for women in family structure – Grandmother,</a:t>
            </a:r>
          </a:p>
          <a:p>
            <a:pPr>
              <a:lnSpc>
                <a:spcPts val="2006"/>
              </a:lnSpc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mother, sister, aunt or cousin.</a:t>
            </a:r>
          </a:p>
          <a:p>
            <a:pPr>
              <a:lnSpc>
                <a:spcPts val="3271"/>
              </a:lnSpc>
            </a:pPr>
            <a:endParaRPr lang="ru-RU" altLang="en-US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2FCD-CB8D-4831-871A-4A47A99D39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8285" indent="-338285">
              <a:spcBef>
                <a:spcPts val="740"/>
              </a:spcBef>
              <a:buClr>
                <a:srgbClr val="802BAF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</a:rPr>
              <a:t>We heard about  upcoming change in our Union leadership and “doubled down”: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2FCD-CB8D-4831-871A-4A47A99D39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585"/>
              </a:lnSpc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It’s happening everywhere! It’s probably</a:t>
            </a:r>
          </a:p>
          <a:p>
            <a:pPr>
              <a:lnSpc>
                <a:spcPts val="3271"/>
              </a:lnSpc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happened to you! It’s also a matter of</a:t>
            </a:r>
          </a:p>
          <a:p>
            <a:pPr defTabSz="966529">
              <a:lnSpc>
                <a:spcPts val="3271"/>
              </a:lnSpc>
              <a:defRPr/>
            </a:pPr>
            <a:r>
              <a:rPr lang="ru-RU" altLang="en-US" dirty="0">
                <a:solidFill>
                  <a:srgbClr val="000000"/>
                </a:solidFill>
                <a:latin typeface="PIEIDC+HelveticaNeue-Bold" panose="020B0604020202020204"/>
                <a:ea typeface="PIEIDC+HelveticaNeue-Bold" panose="020B0604020202020204"/>
                <a:cs typeface="PIEIDC+HelveticaNeue-Bold" panose="020B0604020202020204"/>
              </a:rPr>
              <a:t>survival.</a:t>
            </a: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 </a:t>
            </a:r>
            <a:endParaRPr lang="en-US" altLang="en-US" dirty="0">
              <a:solidFill>
                <a:srgbClr val="000000"/>
              </a:solidFill>
              <a:latin typeface="BMDESP+HelveticaNeue" panose="020B0604020202020204"/>
              <a:ea typeface="BMDESP+HelveticaNeue" panose="020B0604020202020204"/>
              <a:cs typeface="BMDESP+HelveticaNeue" panose="020B0604020202020204"/>
            </a:endParaRPr>
          </a:p>
          <a:p>
            <a:pPr defTabSz="966529">
              <a:lnSpc>
                <a:spcPts val="3271"/>
              </a:lnSpc>
              <a:defRPr/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Happens less between men and women or between women professionally.</a:t>
            </a:r>
          </a:p>
          <a:p>
            <a:pPr>
              <a:lnSpc>
                <a:spcPts val="2202"/>
              </a:lnSpc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It is more common informally for women in family structure – Grandmother,</a:t>
            </a:r>
          </a:p>
          <a:p>
            <a:pPr>
              <a:lnSpc>
                <a:spcPts val="2006"/>
              </a:lnSpc>
            </a:pPr>
            <a:r>
              <a:rPr lang="ru-RU" altLang="en-US" dirty="0">
                <a:solidFill>
                  <a:srgbClr val="000000"/>
                </a:solidFill>
                <a:latin typeface="BMDESP+HelveticaNeue" panose="020B0604020202020204"/>
                <a:ea typeface="BMDESP+HelveticaNeue" panose="020B0604020202020204"/>
                <a:cs typeface="BMDESP+HelveticaNeue" panose="020B0604020202020204"/>
              </a:rPr>
              <a:t>mother, sister, aunt or cousin.</a:t>
            </a:r>
          </a:p>
          <a:p>
            <a:pPr>
              <a:lnSpc>
                <a:spcPts val="3271"/>
              </a:lnSpc>
            </a:pPr>
            <a:endParaRPr lang="ru-RU" altLang="en-US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2FCD-CB8D-4831-871A-4A47A99D39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5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046E9-DB38-42D3-98EB-275D4E59702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1000" t="91000" r="8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6B8309-6ADE-4EE7-AFB6-ED2D7202EA2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DB713A-6C76-4500-AAD5-036C3F6E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sequitycent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chicagowomenintrades.org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8200" y="2534371"/>
            <a:ext cx="4038599" cy="27431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</a:rPr>
              <a:t>SupportING</a:t>
            </a:r>
            <a:r>
              <a:rPr lang="en-US" sz="3600" b="1" dirty="0">
                <a:solidFill>
                  <a:schemeClr val="accent1"/>
                </a:solidFill>
              </a:rPr>
              <a:t> Women's Success In Construction Apprenticeships, JOB SITES AND UNION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019799"/>
            <a:ext cx="2286000" cy="810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04800"/>
            <a:ext cx="7848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Mentoring and </a:t>
            </a:r>
            <a:r>
              <a:rPr lang="en-US" sz="5400" b="1" dirty="0" err="1">
                <a:solidFill>
                  <a:schemeClr val="accent1"/>
                </a:solidFill>
              </a:rPr>
              <a:t>Allyship</a:t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sz="54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object 3"/>
          <p:cNvSpPr>
            <a:spLocks noChangeArrowheads="1"/>
          </p:cNvSpPr>
          <p:nvPr/>
        </p:nvSpPr>
        <p:spPr bwMode="auto">
          <a:xfrm>
            <a:off x="762000" y="-486668"/>
            <a:ext cx="7834581" cy="9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392"/>
              </a:lnSpc>
            </a:pPr>
            <a:endParaRPr lang="ru-RU" altLang="en-US" sz="4000" b="1" dirty="0">
              <a:solidFill>
                <a:srgbClr val="000000"/>
              </a:solidFill>
              <a:latin typeface="+mj-lt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3090" name="object 4"/>
          <p:cNvSpPr>
            <a:spLocks noChangeArrowheads="1"/>
          </p:cNvSpPr>
          <p:nvPr/>
        </p:nvSpPr>
        <p:spPr bwMode="auto">
          <a:xfrm>
            <a:off x="457200" y="1762114"/>
            <a:ext cx="7836917" cy="17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392"/>
              </a:lnSpc>
            </a:pPr>
            <a:endParaRPr lang="ru-RU" altLang="en-US" sz="2812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2590" y="47278"/>
            <a:ext cx="8389010" cy="990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altLang="en-US" sz="4000" b="1" dirty="0">
                <a:ea typeface="PIEIDC+HelveticaNeue-Bold" panose="020B0604020202020204"/>
                <a:cs typeface="PIEIDC+HelveticaNeue-Bold" panose="020B0604020202020204"/>
              </a:rPr>
              <a:t>What We Do:</a:t>
            </a:r>
            <a:r>
              <a:rPr lang="en-US" dirty="0">
                <a:solidFill>
                  <a:srgbClr val="04617B"/>
                </a:solidFill>
              </a:rPr>
              <a:t> </a:t>
            </a:r>
            <a:r>
              <a:rPr lang="en-US" sz="3600" b="1" dirty="0">
                <a:solidFill>
                  <a:srgbClr val="04617B"/>
                </a:solidFill>
              </a:rPr>
              <a:t>Mentoring Is A Core Component</a:t>
            </a:r>
            <a:br>
              <a:rPr lang="ru-RU" altLang="en-US" sz="3600" b="1" dirty="0">
                <a:solidFill>
                  <a:srgbClr val="000000"/>
                </a:solidFill>
                <a:ea typeface="PIEIDC+HelveticaNeue-Bold" panose="020B0604020202020204"/>
                <a:cs typeface="PIEIDC+HelveticaNeue-Bold" panose="020B0604020202020204"/>
              </a:rPr>
            </a:br>
            <a:br>
              <a:rPr lang="ru-RU" altLang="en-US" sz="6000" b="1" dirty="0">
                <a:solidFill>
                  <a:srgbClr val="000000"/>
                </a:solidFill>
                <a:ea typeface="PIEIDC+HelveticaNeue-Bold" panose="020B0604020202020204"/>
                <a:cs typeface="PIEIDC+HelveticaNeue-Bold" panose="020B0604020202020204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191000" y="1589088"/>
            <a:ext cx="4800600" cy="4572000"/>
          </a:xfrm>
        </p:spPr>
        <p:txBody>
          <a:bodyPr>
            <a:noAutofit/>
          </a:bodyPr>
          <a:lstStyle/>
          <a:p>
            <a:r>
              <a:rPr lang="en-US" sz="2800" dirty="0"/>
              <a:t>Maintain a private Facebook group to check in, post union events, post pictures of piping victories or failures, ask questions</a:t>
            </a:r>
          </a:p>
          <a:p>
            <a:r>
              <a:rPr lang="en-US" sz="2800" dirty="0"/>
              <a:t>Share opportunities and maintain community</a:t>
            </a:r>
          </a:p>
          <a:p>
            <a:r>
              <a:rPr lang="en-US" sz="2800" dirty="0"/>
              <a:t>Monthly meet-ups </a:t>
            </a:r>
          </a:p>
          <a:p>
            <a:r>
              <a:rPr lang="en-US" sz="2800" dirty="0"/>
              <a:t>Hands on project that addresses questions that have come up</a:t>
            </a:r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5638" r="3471" b="5232"/>
          <a:stretch/>
        </p:blipFill>
        <p:spPr>
          <a:xfrm>
            <a:off x="152400" y="1981200"/>
            <a:ext cx="3886200" cy="3128777"/>
          </a:xfrm>
        </p:spPr>
      </p:pic>
    </p:spTree>
    <p:extLst>
      <p:ext uri="{BB962C8B-B14F-4D97-AF65-F5344CB8AC3E}">
        <p14:creationId xmlns:p14="http://schemas.microsoft.com/office/powerpoint/2010/main" val="213238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b="1" dirty="0"/>
              <a:t>Mentoring takes many 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8121501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Individual calls monthly to each apprentice (sometimes more if there’s a situation going on). </a:t>
            </a:r>
          </a:p>
          <a:p>
            <a:r>
              <a:rPr lang="en-US" dirty="0"/>
              <a:t>Three basic questions: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How’s work?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How’s school?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Is everything cool with your car and your home situation?</a:t>
            </a:r>
          </a:p>
          <a:p>
            <a:r>
              <a:rPr lang="en-US" dirty="0"/>
              <a:t>Volunteer together (every other month average). Either for Chicago Women in Trades or the union.</a:t>
            </a:r>
          </a:p>
          <a:p>
            <a:r>
              <a:rPr lang="en-US" dirty="0"/>
              <a:t>Tutoring whenever sisters ask. We put together a study group or tutor session whenever asked.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object 3"/>
          <p:cNvSpPr>
            <a:spLocks noChangeArrowheads="1"/>
          </p:cNvSpPr>
          <p:nvPr/>
        </p:nvSpPr>
        <p:spPr bwMode="auto">
          <a:xfrm>
            <a:off x="196453" y="346025"/>
            <a:ext cx="4221510" cy="96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4"/>
              </a:lnSpc>
              <a:spcBef>
                <a:spcPts val="167"/>
              </a:spcBef>
            </a:pPr>
            <a:endParaRPr lang="ru-RU" altLang="en-US" sz="1687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14503" name="object 4"/>
          <p:cNvSpPr>
            <a:spLocks noChangeArrowheads="1"/>
          </p:cNvSpPr>
          <p:nvPr/>
        </p:nvSpPr>
        <p:spPr bwMode="auto">
          <a:xfrm>
            <a:off x="903015" y="2712188"/>
            <a:ext cx="6508626" cy="16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4"/>
              </a:lnSpc>
              <a:spcBef>
                <a:spcPts val="27"/>
              </a:spcBef>
            </a:pPr>
            <a:endParaRPr lang="en-US" altLang="en-US" sz="1687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4942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</a:t>
            </a: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 - </a:t>
            </a:r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TOOLS WE USE </a:t>
            </a:r>
            <a:b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dirty="0"/>
              <a:t>Sample tracking/ “hive mind” sheet: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216" y="1828800"/>
            <a:ext cx="3886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“google sheets”</a:t>
            </a:r>
          </a:p>
          <a:p>
            <a:r>
              <a:rPr lang="en-US" dirty="0"/>
              <a:t>It’s a free app</a:t>
            </a:r>
          </a:p>
          <a:p>
            <a:r>
              <a:rPr lang="en-US" dirty="0"/>
              <a:t>Your sheets can only be viewed by your invited leaders</a:t>
            </a:r>
          </a:p>
          <a:p>
            <a:r>
              <a:rPr lang="en-US" dirty="0"/>
              <a:t>Use on a desktop or phone</a:t>
            </a:r>
          </a:p>
          <a:p>
            <a:r>
              <a:rPr lang="en-US" dirty="0"/>
              <a:t>Updates in real time.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8862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Tracks:</a:t>
            </a:r>
          </a:p>
          <a:p>
            <a:r>
              <a:rPr lang="en-US" dirty="0"/>
              <a:t>Name/Phone #</a:t>
            </a:r>
          </a:p>
          <a:p>
            <a:r>
              <a:rPr lang="en-US" dirty="0"/>
              <a:t>Who called </a:t>
            </a:r>
          </a:p>
          <a:p>
            <a:r>
              <a:rPr lang="en-US" dirty="0"/>
              <a:t>Big 3 </a:t>
            </a:r>
          </a:p>
          <a:p>
            <a:r>
              <a:rPr lang="en-US" dirty="0"/>
              <a:t>Seen? </a:t>
            </a:r>
          </a:p>
          <a:p>
            <a:r>
              <a:rPr lang="en-US" dirty="0"/>
              <a:t>Working? </a:t>
            </a:r>
          </a:p>
          <a:p>
            <a:r>
              <a:rPr lang="en-US" dirty="0"/>
              <a:t>What shop? </a:t>
            </a:r>
          </a:p>
          <a:p>
            <a:r>
              <a:rPr lang="en-US" dirty="0"/>
              <a:t>Notes </a:t>
            </a:r>
          </a:p>
          <a:p>
            <a:r>
              <a:rPr lang="en-US" dirty="0"/>
              <a:t>School Day </a:t>
            </a:r>
          </a:p>
          <a:p>
            <a:r>
              <a:rPr lang="en-US" dirty="0"/>
              <a:t>Family, kids? </a:t>
            </a:r>
          </a:p>
          <a:p>
            <a:r>
              <a:rPr lang="en-US" dirty="0"/>
              <a:t>Lives in: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6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/>
              <a:t>WE ARE AN EMPOWERMENT MACHINE!</a:t>
            </a:r>
            <a:br>
              <a:rPr lang="en-US" sz="3600" b="1" dirty="0"/>
            </a:br>
            <a:r>
              <a:rPr lang="en-US" sz="3600" dirty="0"/>
              <a:t>Things we do together:</a:t>
            </a:r>
            <a:br>
              <a:rPr lang="en-US" sz="36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676400"/>
            <a:ext cx="3886200" cy="45720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Prepare applicants for apprentice test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Have barbecues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Teach classes at community organizations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/>
              <a:t>MORE RECRUITING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Run races, play softball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Tutor each other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Recruit at job fairs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Attend union meeting together: encouraging participation and visibility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Go to union political actions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4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altLang="en-US" sz="3600" dirty="0">
                <a:ea typeface="PIEIDC+HelveticaNeue-Bold" panose="020B0604020202020204"/>
                <a:cs typeface="PIEIDC+HelveticaNeue-Bold" panose="020B0604020202020204"/>
              </a:rPr>
              <a:t>Strategies for </a:t>
            </a:r>
            <a:r>
              <a:rPr lang="en-US" sz="3600" dirty="0"/>
              <a:t>Solidarity, Sisterhood, and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5105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Maintain a “policy” of keeping the door open, meaning: we keep inviting every sister whether she shows up or not.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We remind our apprentices regularly that we often rise and fall together. This shared mentality helps with difficult personalities: </a:t>
            </a:r>
            <a:r>
              <a:rPr lang="en-US" sz="2000" b="1" dirty="0"/>
              <a:t>keep it civil and friendly, no drama! This is bigger than us as individuals</a:t>
            </a:r>
            <a:r>
              <a:rPr lang="en-US" sz="2000" dirty="0"/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We try to keep showing by example instead of lecturing a misguided sister. In addition, not everyone is enthusiastic about participation.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90% of new apprentices are very active. Almost all are working and thriving.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Some sisters choose to keep to themselves and generally struggle.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Some Journeywomen are thrilled to help and finally have a community.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9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33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altLang="en-US" sz="2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sz="3600" dirty="0"/>
              <a:t>We remind ourselves all the time:</a:t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589567"/>
            <a:ext cx="3886200" cy="4572000"/>
          </a:xfrm>
        </p:spPr>
        <p:txBody>
          <a:bodyPr>
            <a:noAutofit/>
          </a:bodyPr>
          <a:lstStyle/>
          <a:p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Show by example, all the time. You can be real friends after they</a:t>
            </a:r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Journey out. Don’t play favorites.</a:t>
            </a:r>
            <a:endParaRPr lang="en-US" altLang="en-US" sz="2400" dirty="0">
              <a:solidFill>
                <a:srgbClr val="000000"/>
              </a:solidFill>
              <a:ea typeface="BMDESP+HelveticaNeue" panose="020B0604020202020204"/>
              <a:cs typeface="BMDESP+HelveticaNeue" panose="020B0604020202020204"/>
            </a:endParaRPr>
          </a:p>
          <a:p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You can’t control the apprentices. Sometimes there are bad</a:t>
            </a:r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situations. Decide what kind of leader you want to be through the</a:t>
            </a:r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 </a:t>
            </a:r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good and bad.</a:t>
            </a:r>
          </a:p>
          <a:p>
            <a:r>
              <a:rPr lang="ru-RU" altLang="en-US" sz="2400" b="1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Highlight everything awesome your people are doing! </a:t>
            </a:r>
            <a:r>
              <a:rPr lang="ru-RU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Bring them up!</a:t>
            </a:r>
            <a:endParaRPr lang="en-US" altLang="en-US" sz="2400" dirty="0">
              <a:solidFill>
                <a:srgbClr val="000000"/>
              </a:solidFill>
              <a:ea typeface="BMDESP+HelveticaNeue" panose="020B0604020202020204"/>
              <a:cs typeface="BMDESP+HelveticaNeue" panose="020B0604020202020204"/>
            </a:endParaRPr>
          </a:p>
          <a:p>
            <a:endParaRPr lang="ru-RU" altLang="en-US" sz="3200" dirty="0">
              <a:solidFill>
                <a:srgbClr val="000000"/>
              </a:solidFill>
              <a:ea typeface="BMDESP+HelveticaNeue" panose="020B0604020202020204"/>
              <a:cs typeface="BMDESP+HelveticaNeue" panose="020B0604020202020204"/>
            </a:endParaRPr>
          </a:p>
          <a:p>
            <a:endParaRPr lang="en-US" dirty="0"/>
          </a:p>
        </p:txBody>
      </p:sp>
      <p:sp>
        <p:nvSpPr>
          <p:cNvPr id="5" name="object 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37032" y="1676400"/>
            <a:ext cx="419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You don’t need to have the answers. </a:t>
            </a:r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Just help ﬁgure it out! Ask the other “leaders” for guidance</a:t>
            </a:r>
          </a:p>
          <a:p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These are adults! Think about how you talk and approach. Yes, you know more about your trade but watch your tone. Say: </a:t>
            </a:r>
            <a:r>
              <a:rPr lang="en-US" altLang="en-US" sz="2400" b="1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“in my experience in the union I’ve found that…” </a:t>
            </a:r>
            <a:r>
              <a:rPr lang="en-US" altLang="en-US" sz="24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vs. “you’re an idiot! Why are you doing it so wrong?”</a:t>
            </a:r>
          </a:p>
        </p:txBody>
      </p:sp>
    </p:spTree>
    <p:extLst>
      <p:ext uri="{BB962C8B-B14F-4D97-AF65-F5344CB8AC3E}">
        <p14:creationId xmlns:p14="http://schemas.microsoft.com/office/powerpoint/2010/main" val="229840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5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altLang="en-US" sz="3600" dirty="0">
                <a:ea typeface="PIEIDC+HelveticaNeue-Bold" panose="020B0604020202020204"/>
                <a:cs typeface="PIEIDC+HelveticaNeue-Bold" panose="020B0604020202020204"/>
              </a:rPr>
              <a:t>Strategies for </a:t>
            </a:r>
            <a:r>
              <a:rPr lang="en-US" sz="3600" dirty="0"/>
              <a:t>Solidarity, Sisterhood, and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645227"/>
            <a:ext cx="3886200" cy="4572000"/>
          </a:xfrm>
        </p:spPr>
        <p:txBody>
          <a:bodyPr>
            <a:noAutofit/>
          </a:bodyPr>
          <a:lstStyle/>
          <a:p>
            <a:r>
              <a:rPr lang="en-US" sz="2400" dirty="0"/>
              <a:t>Building mentors and leaders for the future.</a:t>
            </a:r>
          </a:p>
          <a:p>
            <a:r>
              <a:rPr lang="en-US" sz="2400" dirty="0"/>
              <a:t>Constantly bringing up new leaders/empowering:</a:t>
            </a:r>
          </a:p>
          <a:p>
            <a:r>
              <a:rPr lang="en-US" sz="2400" dirty="0"/>
              <a:t>Fourth year apprentices are part of our “leadership”</a:t>
            </a:r>
          </a:p>
          <a:p>
            <a:r>
              <a:rPr lang="en-US" sz="2400" dirty="0"/>
              <a:t>They knew it would be expected but not assumed</a:t>
            </a:r>
          </a:p>
          <a:p>
            <a:r>
              <a:rPr lang="en-US" sz="2400" dirty="0"/>
              <a:t>All apprentices get asked to lead small tutoring sessions, help with CWIT, etc.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26852" r="7027" b="28704"/>
          <a:stretch/>
        </p:blipFill>
        <p:spPr bwMode="auto">
          <a:xfrm>
            <a:off x="178308" y="1600200"/>
            <a:ext cx="4495800" cy="41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7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17689"/>
            <a:ext cx="8656163" cy="990600"/>
          </a:xfrm>
        </p:spPr>
        <p:txBody>
          <a:bodyPr>
            <a:normAutofit fontScale="90000"/>
          </a:bodyPr>
          <a:lstStyle/>
          <a:p>
            <a:r>
              <a:rPr lang="ru-RU" altLang="en-US" sz="23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3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3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3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sz="3200" dirty="0">
                <a:solidFill>
                  <a:srgbClr val="04617B"/>
                </a:solidFill>
              </a:rPr>
              <a:t>Solidarity, Sisterhood, and Success - In the last 5 years:</a:t>
            </a:r>
            <a:br>
              <a:rPr lang="en-US" sz="3200" dirty="0">
                <a:solidFill>
                  <a:srgbClr val="04617B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>
            <a:noAutofit/>
          </a:bodyPr>
          <a:lstStyle/>
          <a:p>
            <a:r>
              <a:rPr lang="en-US" b="1" dirty="0"/>
              <a:t>Doubled</a:t>
            </a:r>
            <a:r>
              <a:rPr lang="en-US" dirty="0"/>
              <a:t> the number of women in our local</a:t>
            </a:r>
          </a:p>
          <a:p>
            <a:r>
              <a:rPr lang="en-US" dirty="0"/>
              <a:t>We do our own recruiting (sisters apply where they see cool sisters, it’s a cycle)</a:t>
            </a:r>
          </a:p>
          <a:p>
            <a:r>
              <a:rPr lang="en-US" dirty="0"/>
              <a:t>By locking down our leadership allies “help us help you”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0" y="1589567"/>
            <a:ext cx="3886200" cy="4572000"/>
          </a:xfrm>
        </p:spPr>
        <p:txBody>
          <a:bodyPr>
            <a:normAutofit/>
          </a:bodyPr>
          <a:lstStyle/>
          <a:p>
            <a:r>
              <a:rPr lang="en-US" b="1" dirty="0"/>
              <a:t>90% retention rate </a:t>
            </a:r>
            <a:r>
              <a:rPr lang="en-US" dirty="0"/>
              <a:t>now up from 50%</a:t>
            </a:r>
          </a:p>
          <a:p>
            <a:r>
              <a:rPr lang="en-US" dirty="0"/>
              <a:t>Every sister knows she has multiple Journeywomen to call and reach out to for ANYTHING</a:t>
            </a:r>
          </a:p>
          <a:p>
            <a:r>
              <a:rPr lang="en-US" dirty="0"/>
              <a:t>Barriers are coming down!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9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dirty="0">
                <a:solidFill>
                  <a:srgbClr val="04617B"/>
                </a:solidFill>
              </a:rPr>
              <a:t>Solidarity, Sisterhood, and 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89567"/>
            <a:ext cx="3886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The more we are together as a group, the more likely a struggling person is to open up </a:t>
            </a:r>
          </a:p>
          <a:p>
            <a:r>
              <a:rPr lang="en-US" sz="3000" dirty="0"/>
              <a:t>The more visible we are, the better thought of we are by leadership, and </a:t>
            </a:r>
          </a:p>
          <a:p>
            <a:r>
              <a:rPr lang="en-US" sz="3000" dirty="0"/>
              <a:t>therefore given more opportunity/treated fair… because we are </a:t>
            </a:r>
            <a:r>
              <a:rPr lang="en-US" sz="3000" b="1" dirty="0"/>
              <a:t>EARNING RESPECT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066" y="1607855"/>
            <a:ext cx="4218798" cy="41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dirty="0"/>
              <a:t>Looking forward and challenges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89567"/>
            <a:ext cx="8121501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Leadership check ins</a:t>
            </a:r>
          </a:p>
          <a:p>
            <a:r>
              <a:rPr lang="en-US" dirty="0"/>
              <a:t>We actively encourage our apprentice members to lead. This has been most successful. We try to not be dominated by a single “leader”</a:t>
            </a:r>
          </a:p>
          <a:p>
            <a:r>
              <a:rPr lang="en-US" dirty="0"/>
              <a:t>Control the culture as best you can:</a:t>
            </a:r>
          </a:p>
          <a:p>
            <a:r>
              <a:rPr lang="en-US" dirty="0"/>
              <a:t>Positive, no shit talking, private, conﬁdential, encouraging, non competitive, diﬀusing conflict</a:t>
            </a:r>
          </a:p>
          <a:p>
            <a:r>
              <a:rPr lang="en-US" dirty="0"/>
              <a:t>Problem people strategies! (challenging personalities, non-joiners, racist/homophobic people)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0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505200" cy="4343400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BARRIERS TO WOMEN’S INCLUSION AND RETENTION </a:t>
            </a:r>
            <a:br>
              <a:rPr 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038601" y="1750979"/>
            <a:ext cx="4876800" cy="510702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latin typeface="Calibri" pitchFamily="34" charset="0"/>
                <a:ea typeface="SimSun" pitchFamily="2" charset="-122"/>
                <a:cs typeface="Calibri" pitchFamily="34" charset="0"/>
              </a:rPr>
              <a:t>Disparate, unequal on-the job training,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latin typeface="Calibri" pitchFamily="34" charset="0"/>
                <a:ea typeface="SimSun" pitchFamily="2" charset="-122"/>
                <a:cs typeface="Calibri" pitchFamily="34" charset="0"/>
              </a:rPr>
              <a:t>More limited hiring, job types and overtime assignments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latin typeface="Calibri" pitchFamily="34" charset="0"/>
                <a:ea typeface="SimSun" pitchFamily="2" charset="-122"/>
                <a:cs typeface="Calibri" pitchFamily="34" charset="0"/>
              </a:rPr>
              <a:t>Deleterious impact of micro-inequities over time –molehills that become mountains!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800" dirty="0">
                <a:latin typeface="Calibri" pitchFamily="34" charset="0"/>
                <a:ea typeface="SimSun" pitchFamily="2" charset="-122"/>
                <a:cs typeface="Calibri" pitchFamily="34" charset="0"/>
              </a:rPr>
              <a:t>Male-dominated culture can unintentionally be exclusionary</a:t>
            </a:r>
            <a:endParaRPr lang="en-US" altLang="zh-CN" sz="2400" dirty="0"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2263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47916"/>
              </p:ext>
            </p:extLst>
          </p:nvPr>
        </p:nvGraphicFramePr>
        <p:xfrm>
          <a:off x="1400783" y="4170834"/>
          <a:ext cx="21336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lipArt" r:id="rId3" imgW="3151800" imgH="3468960" progId="">
                  <p:embed/>
                </p:oleObj>
              </mc:Choice>
              <mc:Fallback>
                <p:oleObj name="ClipArt" r:id="rId3" imgW="31518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783" y="4170834"/>
                        <a:ext cx="2133600" cy="165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382000" cy="7921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>WHY MENTORSHIP MATTERS TO WOMEN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8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715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Being a Mentor to Tradeswomen</a:t>
            </a:r>
            <a:br>
              <a:rPr lang="en-US" sz="3600" b="1" dirty="0"/>
            </a:br>
            <a:r>
              <a:rPr lang="en-US" sz="3600" b="1" dirty="0"/>
              <a:t>Means Being an Ally and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cs typeface="Calibri" pitchFamily="34" charset="0"/>
              </a:rPr>
              <a:t>Be intentional about gender inclusivity, neutrality and sensitivity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cs typeface="Calibri" pitchFamily="34" charset="0"/>
              </a:rPr>
              <a:t>Assess </a:t>
            </a:r>
            <a:r>
              <a:rPr lang="en-US" sz="2400" dirty="0">
                <a:cs typeface="Calibri" pitchFamily="34" charset="0"/>
              </a:rPr>
              <a:t>your own biases, practices and cultural competency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Examine assumptions </a:t>
            </a:r>
            <a:r>
              <a:rPr lang="en-US" sz="2400" dirty="0"/>
              <a:t>about dominant culture that might not be true for non-dominant groups.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cs typeface="Calibri" pitchFamily="34" charset="0"/>
              </a:rPr>
              <a:t>Go out of your way </a:t>
            </a:r>
            <a:r>
              <a:rPr lang="en-US" sz="2400" dirty="0">
                <a:cs typeface="Calibri" pitchFamily="34" charset="0"/>
              </a:rPr>
              <a:t>to support women and other underrepresented groups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Challenge </a:t>
            </a:r>
            <a:r>
              <a:rPr lang="en-US" sz="2400" dirty="0"/>
              <a:t>the ordinary language of the work world that excludes one gender</a:t>
            </a:r>
            <a:endParaRPr lang="en-US" sz="2400" b="1" dirty="0"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cs typeface="Calibri" pitchFamily="34" charset="0"/>
              </a:rPr>
              <a:t>Be an </a:t>
            </a:r>
            <a:r>
              <a:rPr lang="en-US" sz="2400" b="1" dirty="0">
                <a:cs typeface="Calibri" pitchFamily="34" charset="0"/>
              </a:rPr>
              <a:t>advocate for diversity and equity </a:t>
            </a:r>
            <a:r>
              <a:rPr lang="en-US" sz="2400" dirty="0">
                <a:cs typeface="Calibri" pitchFamily="34" charset="0"/>
              </a:rPr>
              <a:t>with the union, contractors and apprenticeship program staff</a:t>
            </a:r>
          </a:p>
          <a:p>
            <a:pPr>
              <a:spcBef>
                <a:spcPts val="169"/>
              </a:spcBef>
              <a:spcAft>
                <a:spcPts val="169"/>
              </a:spcAft>
              <a:buClr>
                <a:schemeClr val="accent1"/>
              </a:buClr>
            </a:pPr>
            <a:endParaRPr lang="en-US" sz="13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0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7540752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LISTEN TO TRADESWOMEN! Table exercise</a:t>
            </a:r>
            <a:br>
              <a:rPr lang="en-US" sz="2800" b="1" dirty="0"/>
            </a:br>
            <a:r>
              <a:rPr lang="en-US" sz="2800" b="1" dirty="0"/>
              <a:t>THEIR ADVICE IF YOU WANT TO BE AN ALLY: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“Don't think that because you worked with one woman in the past that you know about working with women.”</a:t>
            </a:r>
          </a:p>
          <a:p>
            <a:pPr lvl="0"/>
            <a:r>
              <a:rPr lang="en-US" dirty="0"/>
              <a:t>“Talk to us. Not to people who might know us. We are all our best representatives.”</a:t>
            </a:r>
          </a:p>
          <a:p>
            <a:pPr lvl="0"/>
            <a:r>
              <a:rPr lang="en-US" dirty="0"/>
              <a:t>“Don't try to "school" us. Instead work with us and treat us as you would your brother.”</a:t>
            </a:r>
          </a:p>
          <a:p>
            <a:pPr lvl="0"/>
            <a:r>
              <a:rPr lang="en-US" dirty="0"/>
              <a:t>“Call other guys out when they're being jerks.”</a:t>
            </a:r>
          </a:p>
          <a:p>
            <a:pPr lvl="0"/>
            <a:r>
              <a:rPr lang="en-US" dirty="0"/>
              <a:t>“Know that often we can't speak up.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7540752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LISTEN TO TRADESWOMEN! </a:t>
            </a:r>
            <a:br>
              <a:rPr lang="en-US" sz="2800" b="1" dirty="0"/>
            </a:br>
            <a:r>
              <a:rPr lang="en-US" sz="2800" b="1" dirty="0"/>
              <a:t>THEIR ADVICE IF YOU WANT TO BE AN ALLY: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  <a:noFill/>
        </p:spPr>
        <p:txBody>
          <a:bodyPr>
            <a:noAutofit/>
          </a:bodyPr>
          <a:lstStyle/>
          <a:p>
            <a:pPr lvl="0"/>
            <a:r>
              <a:rPr lang="en-US" sz="2400" dirty="0"/>
              <a:t>“Remember that you wouldn't blame all men for the actions of one, nor should you do that to women.”</a:t>
            </a:r>
          </a:p>
          <a:p>
            <a:pPr lvl="0"/>
            <a:r>
              <a:rPr lang="en-US" sz="2400" dirty="0"/>
              <a:t>“letting tradeswomen spread their wings, pushing them up, speaking to others about their accomplishments instead of failures, </a:t>
            </a:r>
          </a:p>
          <a:p>
            <a:pPr lvl="0"/>
            <a:r>
              <a:rPr lang="en-US" sz="2400" dirty="0"/>
              <a:t>“Remember that everyone was a beginner at one time.”</a:t>
            </a:r>
          </a:p>
          <a:p>
            <a:pPr lvl="0"/>
            <a:r>
              <a:rPr lang="en-US" sz="2400" dirty="0"/>
              <a:t>“Don't assume that you are the good guy just because you want to be. It takes listening, staying open-minded, honest dialogue and understanding”</a:t>
            </a:r>
          </a:p>
        </p:txBody>
      </p:sp>
    </p:spTree>
    <p:extLst>
      <p:ext uri="{BB962C8B-B14F-4D97-AF65-F5344CB8AC3E}">
        <p14:creationId xmlns:p14="http://schemas.microsoft.com/office/powerpoint/2010/main" val="169031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29592" y="3714750"/>
            <a:ext cx="582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rgbClr val="DE773F"/>
              </a:buClr>
            </a:pPr>
            <a:endParaRPr lang="en-US" sz="2400" b="1" dirty="0">
              <a:solidFill>
                <a:srgbClr val="008DA8"/>
              </a:solidFill>
              <a:latin typeface="Calibri" pitchFamily="34" charset="0"/>
            </a:endParaRPr>
          </a:p>
          <a:p>
            <a:pPr marL="257175" indent="-257175" algn="ctr">
              <a:spcBef>
                <a:spcPct val="20000"/>
              </a:spcBef>
              <a:buClr>
                <a:srgbClr val="DE773F"/>
              </a:buClr>
            </a:pPr>
            <a:endParaRPr lang="en-US" sz="2400" b="1" dirty="0">
              <a:solidFill>
                <a:srgbClr val="008DA8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0786" y="1817852"/>
            <a:ext cx="4419600" cy="132343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dirty="0">
                <a:hlinkClick r:id="rId3"/>
              </a:rPr>
              <a:t>Resources, tools, curriculum available at:</a:t>
            </a:r>
          </a:p>
          <a:p>
            <a:r>
              <a:rPr lang="en-US" sz="2400" dirty="0">
                <a:hlinkClick r:id="rId3"/>
              </a:rPr>
              <a:t>www.womensequitycenter.org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1800261"/>
            <a:ext cx="3886200" cy="268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4762232"/>
            <a:ext cx="3886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2444 West 16</a:t>
            </a:r>
            <a:r>
              <a:rPr lang="en-US" sz="2000" b="1" baseline="30000" dirty="0"/>
              <a:t>th</a:t>
            </a:r>
            <a:r>
              <a:rPr lang="en-US" sz="2000" b="1" dirty="0"/>
              <a:t> Street</a:t>
            </a:r>
          </a:p>
          <a:p>
            <a:pPr algn="ctr"/>
            <a:r>
              <a:rPr lang="en-US" sz="2000" b="1" dirty="0"/>
              <a:t>Chicago IL 60608</a:t>
            </a:r>
          </a:p>
          <a:p>
            <a:pPr algn="ctr"/>
            <a:r>
              <a:rPr lang="en-US" sz="2000" b="1" dirty="0">
                <a:hlinkClick r:id="rId5"/>
              </a:rPr>
              <a:t>www.chicagowomenintrades.org</a:t>
            </a:r>
            <a:endParaRPr lang="en-US" sz="2000" b="1" dirty="0"/>
          </a:p>
          <a:p>
            <a:pPr algn="ctr"/>
            <a:r>
              <a:rPr lang="en-US" sz="2000" b="1" dirty="0"/>
              <a:t>312/942-1444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42" y="3406878"/>
            <a:ext cx="434340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Mentorship: Tradition vs Inclusion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209800" cy="4419600"/>
          </a:xfrm>
        </p:spPr>
        <p:txBody>
          <a:bodyPr/>
          <a:lstStyle/>
          <a:p>
            <a:r>
              <a:rPr lang="en-US" sz="2400" dirty="0"/>
              <a:t>It’s happening everywhere! It’s probably happened to you! It’s also a matter of survival.</a:t>
            </a:r>
          </a:p>
          <a:p>
            <a:r>
              <a:rPr lang="en-US" sz="2400" dirty="0"/>
              <a:t>Teaches the unwritten rules for success.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0" y="1752600"/>
            <a:ext cx="5943600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Traditionally, mentoring has occurred as a natural process, coupled with apprenticeship, Predominantly and historically between men.</a:t>
            </a:r>
          </a:p>
          <a:p>
            <a:pPr>
              <a:spcBef>
                <a:spcPts val="600"/>
              </a:spcBef>
            </a:pPr>
            <a:r>
              <a:rPr lang="ru-RU" altLang="en-US" sz="28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Happens less between men and women or between women professionally.</a:t>
            </a:r>
          </a:p>
          <a:p>
            <a:pPr>
              <a:spcBef>
                <a:spcPts val="600"/>
              </a:spcBef>
            </a:pPr>
            <a:r>
              <a:rPr lang="ru-RU" altLang="en-US" sz="28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It is more common informally for women in family structure – Grandmother,</a:t>
            </a:r>
            <a:r>
              <a:rPr lang="en-US" altLang="en-US" sz="28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 </a:t>
            </a:r>
            <a:r>
              <a:rPr lang="ru-RU" altLang="en-US" sz="2800" dirty="0">
                <a:solidFill>
                  <a:srgbClr val="000000"/>
                </a:solidFill>
                <a:ea typeface="BMDESP+HelveticaNeue" panose="020B0604020202020204"/>
                <a:cs typeface="BMDESP+HelveticaNeue" panose="020B0604020202020204"/>
              </a:rPr>
              <a:t>mother, sister, aunt or cousin.</a:t>
            </a:r>
          </a:p>
          <a:p>
            <a:pPr>
              <a:lnSpc>
                <a:spcPts val="2083"/>
              </a:lnSpc>
              <a:spcBef>
                <a:spcPts val="3463"/>
              </a:spcBef>
            </a:pPr>
            <a:endParaRPr lang="ru-RU" altLang="en-US" sz="3200" dirty="0">
              <a:solidFill>
                <a:srgbClr val="000000"/>
              </a:solidFill>
              <a:latin typeface="BMDESP+HelveticaNeue" panose="020B0604020202020204"/>
              <a:ea typeface="BMDESP+HelveticaNeue" panose="020B0604020202020204"/>
              <a:cs typeface="BMDESP+HelveticaNeue" panose="020B0604020202020204"/>
            </a:endParaRPr>
          </a:p>
          <a:p>
            <a:pPr>
              <a:lnSpc>
                <a:spcPts val="3094"/>
              </a:lnSpc>
            </a:pPr>
            <a:endParaRPr lang="ru-RU" altLang="en-US" sz="3200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object 3"/>
          <p:cNvSpPr>
            <a:spLocks noChangeArrowheads="1"/>
          </p:cNvSpPr>
          <p:nvPr/>
        </p:nvSpPr>
        <p:spPr bwMode="auto">
          <a:xfrm>
            <a:off x="769009" y="-60234"/>
            <a:ext cx="7834581" cy="9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392"/>
              </a:lnSpc>
            </a:pPr>
            <a:endParaRPr lang="ru-RU" altLang="en-US" sz="4000" b="1" dirty="0">
              <a:solidFill>
                <a:srgbClr val="000000"/>
              </a:solidFill>
              <a:latin typeface="+mj-lt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3090" name="object 4"/>
          <p:cNvSpPr>
            <a:spLocks noChangeArrowheads="1"/>
          </p:cNvSpPr>
          <p:nvPr/>
        </p:nvSpPr>
        <p:spPr bwMode="auto">
          <a:xfrm>
            <a:off x="457200" y="1762114"/>
            <a:ext cx="7836917" cy="17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4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392"/>
              </a:lnSpc>
            </a:pPr>
            <a:endParaRPr lang="ru-RU" altLang="en-US" sz="2812" dirty="0">
              <a:solidFill>
                <a:srgbClr val="000000"/>
              </a:solidFill>
              <a:latin typeface="PIEIDC+HelveticaNeue-Bold" panose="020B0604020202020204"/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6202524"/>
            <a:ext cx="7086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GRASSROOTS &amp; DO IT YOURSELF APPROACH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6825"/>
            <a:ext cx="8153400" cy="990600"/>
          </a:xfrm>
        </p:spPr>
        <p:txBody>
          <a:bodyPr>
            <a:normAutofit/>
          </a:bodyPr>
          <a:lstStyle/>
          <a:p>
            <a:pPr algn="ctr">
              <a:lnSpc>
                <a:spcPts val="3498"/>
              </a:lnSpc>
            </a:pPr>
            <a:br>
              <a:rPr lang="en-US" b="1" dirty="0"/>
            </a:br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12751" y="1609188"/>
            <a:ext cx="7750249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BY SISTERS, FOR SISTERS, DESIGNED TO:</a:t>
            </a:r>
          </a:p>
          <a:p>
            <a:r>
              <a:rPr lang="en-US" sz="3200" dirty="0"/>
              <a:t>Build, sustain and maintain a safe community </a:t>
            </a:r>
          </a:p>
          <a:p>
            <a:r>
              <a:rPr lang="en-US" sz="3200" dirty="0"/>
              <a:t>Provide solidarity, support, compassion and mentorship  </a:t>
            </a:r>
          </a:p>
          <a:p>
            <a:r>
              <a:rPr lang="en-US" sz="3200" dirty="0"/>
              <a:t>Give every sister multiple contacts to reach out to for technical questions, social guidance and support. </a:t>
            </a:r>
          </a:p>
          <a:p>
            <a:r>
              <a:rPr lang="en-US" sz="3200" dirty="0"/>
              <a:t>To teach by example many different ways and perspectives to reach success.</a:t>
            </a:r>
          </a:p>
          <a:p>
            <a:r>
              <a:rPr lang="en-US" sz="3200" dirty="0"/>
              <a:t>To actively encourage female apprentices to lead.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663233"/>
            <a:ext cx="5867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years the women in the local were few and very isolated from each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Retention was horrible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Leadership was not welcoming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extra barriers for women to even get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Environment was pretty hostile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felt pretty crappy recruiting new apprentices since they didn’t have much of a chance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few of us that made it kept in loose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touch.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decided to do something about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2820725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52400"/>
            <a:ext cx="83058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98"/>
              </a:lnSpc>
            </a:pPr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6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</a:t>
            </a:r>
            <a:endParaRPr lang="en-US" altLang="en-US" sz="3600" b="1" dirty="0">
              <a:solidFill>
                <a:srgbClr val="7030A0"/>
              </a:solidFill>
              <a:ea typeface="PIEIDC+HelveticaNeue-Bold" panose="020B0604020202020204"/>
              <a:cs typeface="PIEIDC+HelveticaNeue-Bold" panose="020B0604020202020204"/>
            </a:endParaRPr>
          </a:p>
          <a:p>
            <a:pPr>
              <a:lnSpc>
                <a:spcPts val="3498"/>
              </a:lnSpc>
            </a:pPr>
            <a:r>
              <a:rPr lang="en-US" altLang="en-US" sz="28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Started from the bottom and assessed the problem</a:t>
            </a:r>
          </a:p>
          <a:p>
            <a:pPr>
              <a:lnSpc>
                <a:spcPts val="3498"/>
              </a:lnSpc>
            </a:pPr>
            <a:endParaRPr lang="ru-RU" altLang="en-US" sz="4400" b="1" dirty="0">
              <a:solidFill>
                <a:srgbClr val="7030A0"/>
              </a:solidFill>
              <a:ea typeface="PIEIDC+HelveticaNeue-Bold" panose="020B0604020202020204"/>
              <a:cs typeface="PIEIDC+HelveticaNeue-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962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altLang="en-US" b="1" dirty="0">
                <a:ea typeface="PIEIDC+HelveticaNeue-Bold" panose="020B0604020202020204"/>
                <a:cs typeface="PIEIDC+HelveticaNeue-Bold" panose="020B0604020202020204"/>
              </a:rPr>
              <a:t>Getting Started</a:t>
            </a:r>
            <a:endParaRPr lang="ru-RU" altLang="en-US" b="1" dirty="0">
              <a:ea typeface="PIEIDC+HelveticaNeue-Bold" panose="020B0604020202020204"/>
              <a:cs typeface="PIEIDC+HelveticaNeue-Bold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399" y="1524000"/>
            <a:ext cx="4863445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We heard about  upcoming change in our Union leadership and “doubled down”: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We kept networking  with officers and members who were or might be allies (many based only on their experiences with us- </a:t>
            </a:r>
            <a:r>
              <a:rPr lang="en-US" sz="2400" b="1" dirty="0"/>
              <a:t>LEVERAGE YOUR REPUTATION)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We showed up at </a:t>
            </a:r>
            <a:r>
              <a:rPr lang="en-US" sz="2400" b="1" dirty="0"/>
              <a:t>EVERYTHING</a:t>
            </a:r>
            <a:r>
              <a:rPr lang="en-US" sz="2400" dirty="0"/>
              <a:t> </a:t>
            </a:r>
            <a:r>
              <a:rPr lang="en-US" sz="2400" b="1" u="sng" dirty="0"/>
              <a:t>together</a:t>
            </a:r>
            <a:r>
              <a:rPr lang="en-US" sz="2400" b="1" dirty="0"/>
              <a:t> </a:t>
            </a:r>
            <a:r>
              <a:rPr lang="en-US" sz="2400" dirty="0"/>
              <a:t>(we already were, just now intentionally)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We started recruiting new sisters for the apprenticeship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WE WERE SEEN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724" t="31818" r="10345" b="28409"/>
          <a:stretch/>
        </p:blipFill>
        <p:spPr>
          <a:xfrm>
            <a:off x="304800" y="2590800"/>
            <a:ext cx="3451722" cy="2745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061" y="16002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02BAF"/>
              </a:buClr>
              <a:buSzPct val="60000"/>
            </a:pPr>
            <a:r>
              <a:rPr lang="en-US" sz="2400" b="1" dirty="0">
                <a:solidFill>
                  <a:prstClr val="black"/>
                </a:solidFill>
              </a:rPr>
              <a:t>We started with 3 Journeywomen</a:t>
            </a:r>
          </a:p>
        </p:txBody>
      </p:sp>
    </p:spTree>
    <p:extLst>
      <p:ext uri="{BB962C8B-B14F-4D97-AF65-F5344CB8AC3E}">
        <p14:creationId xmlns:p14="http://schemas.microsoft.com/office/powerpoint/2010/main" val="97578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b="1" dirty="0"/>
              <a:t>Starting Out: Setting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752600"/>
            <a:ext cx="5181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Our goals were simply:</a:t>
            </a:r>
          </a:p>
          <a:p>
            <a:r>
              <a:rPr lang="en-US" dirty="0"/>
              <a:t>improving retention</a:t>
            </a:r>
          </a:p>
          <a:p>
            <a:r>
              <a:rPr lang="en-US" dirty="0"/>
              <a:t>improving quality of female apprentices </a:t>
            </a:r>
          </a:p>
          <a:p>
            <a:r>
              <a:rPr lang="en-US" dirty="0"/>
              <a:t>Support and increase recruitment, </a:t>
            </a:r>
          </a:p>
          <a:p>
            <a:r>
              <a:rPr lang="en-US" dirty="0"/>
              <a:t>building a community, </a:t>
            </a:r>
            <a:r>
              <a:rPr lang="en-US" b="1" dirty="0"/>
              <a:t>mentorship</a:t>
            </a:r>
            <a:r>
              <a:rPr lang="en-US" dirty="0"/>
              <a:t>, support </a:t>
            </a:r>
          </a:p>
          <a:p>
            <a:r>
              <a:rPr lang="en-US" dirty="0"/>
              <a:t>We made a </a:t>
            </a:r>
            <a:r>
              <a:rPr lang="en-US" b="1" dirty="0"/>
              <a:t>commitment</a:t>
            </a:r>
            <a:r>
              <a:rPr lang="en-US" dirty="0"/>
              <a:t> to the new apprentices</a:t>
            </a:r>
          </a:p>
          <a:p>
            <a:r>
              <a:rPr lang="en-US" dirty="0"/>
              <a:t>We started knowing change takes a long time. Make it better for the next woman!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907" b="3100"/>
          <a:stretch/>
        </p:blipFill>
        <p:spPr>
          <a:xfrm>
            <a:off x="457200" y="1752600"/>
            <a:ext cx="2933840" cy="4156275"/>
          </a:xfrm>
          <a:prstGeom prst="rect">
            <a:avLst/>
          </a:prstGeom>
        </p:spPr>
      </p:pic>
      <p:sp>
        <p:nvSpPr>
          <p:cNvPr id="6" name="object 6"/>
          <p:cNvSpPr>
            <a:spLocks noChangeArrowheads="1"/>
          </p:cNvSpPr>
          <p:nvPr/>
        </p:nvSpPr>
        <p:spPr bwMode="auto">
          <a:xfrm>
            <a:off x="508992" y="2082849"/>
            <a:ext cx="3930179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Calibri" panose="020F050202020403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433"/>
              </a:lnSpc>
            </a:pPr>
            <a:r>
              <a:rPr lang="ru-RU" altLang="en-US" sz="1195" dirty="0">
                <a:solidFill>
                  <a:srgbClr val="000000"/>
                </a:solidFill>
                <a:latin typeface="ULGJMC+HelveticaNeue" panose="020B0604020202020204"/>
                <a:ea typeface="ULGJMC+HelveticaNeue" panose="020B0604020202020204"/>
                <a:cs typeface="ULGJMC+HelveticaNeue" panose="020B0604020202020204"/>
              </a:rPr>
              <a:t>•</a:t>
            </a:r>
            <a:endParaRPr lang="ru-RU" altLang="en-US" sz="1195" dirty="0">
              <a:solidFill>
                <a:srgbClr val="000000"/>
              </a:solidFill>
              <a:latin typeface="BMDESP+HelveticaNeue" panose="020B0604020202020204"/>
              <a:ea typeface="BMDESP+HelveticaNeue" panose="020B0604020202020204"/>
              <a:cs typeface="BMDESP+HelveticaNeu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488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b="1" dirty="0"/>
              <a:t>Our Goals Were </a:t>
            </a:r>
            <a:r>
              <a:rPr lang="en-US" b="1" u="sng" dirty="0"/>
              <a:t>NOT: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make a committee to hear the grievances of the women, or take those grievances to the union.</a:t>
            </a:r>
          </a:p>
          <a:p>
            <a:r>
              <a:rPr lang="en-US" dirty="0"/>
              <a:t>We didn’t elect leaders or agree on process. </a:t>
            </a:r>
          </a:p>
          <a:p>
            <a:r>
              <a:rPr lang="en-US" dirty="0"/>
              <a:t>Agreed to just keep checking in, be ﬂexible, and invite everyone. Don’t stress about this. </a:t>
            </a:r>
          </a:p>
          <a:p>
            <a:r>
              <a:rPr lang="en-US" dirty="0"/>
              <a:t>Let the “deciders” of direction be who shows up to do the work.</a:t>
            </a:r>
          </a:p>
          <a:p>
            <a:r>
              <a:rPr lang="en-US" b="1" dirty="0"/>
              <a:t>We decided to be informal</a:t>
            </a:r>
            <a:r>
              <a:rPr lang="en-US" dirty="0"/>
              <a:t>. A separate but visible force, we answer only to ourselves.</a:t>
            </a:r>
          </a:p>
          <a:p>
            <a:r>
              <a:rPr lang="en-US" dirty="0"/>
              <a:t>No union involvement. Safe space. No one to report back to.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202524"/>
            <a:ext cx="7086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GRASSROOTS &amp; DO IT YOURSELF APPROACH</a:t>
            </a:r>
          </a:p>
        </p:txBody>
      </p:sp>
    </p:spTree>
    <p:extLst>
      <p:ext uri="{BB962C8B-B14F-4D97-AF65-F5344CB8AC3E}">
        <p14:creationId xmlns:p14="http://schemas.microsoft.com/office/powerpoint/2010/main" val="16057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 fontScale="90000"/>
          </a:bodyPr>
          <a:lstStyle/>
          <a:p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WOMEN OF </a:t>
            </a:r>
            <a: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UA LOCAL </a:t>
            </a:r>
            <a:r>
              <a:rPr lang="ru-RU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  <a:t>130 </a:t>
            </a:r>
            <a:br>
              <a:rPr lang="en-US" altLang="en-US" sz="3100" b="1" dirty="0">
                <a:solidFill>
                  <a:srgbClr val="7030A0"/>
                </a:solidFill>
                <a:ea typeface="PIEIDC+HelveticaNeue-Bold" panose="020B0604020202020204"/>
                <a:cs typeface="PIEIDC+HelveticaNeue-Bold" panose="020B0604020202020204"/>
              </a:rPr>
            </a:br>
            <a:r>
              <a:rPr lang="en-US" b="1" dirty="0"/>
              <a:t>We Agreed On A Few Principals: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8305800" cy="50398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don't have to be friends (It’s cool if you don’t like me)</a:t>
            </a:r>
          </a:p>
          <a:p>
            <a:r>
              <a:rPr lang="en-US" dirty="0"/>
              <a:t>We invite all the sisters (chilly journeywomen/brand new  apps)</a:t>
            </a:r>
          </a:p>
          <a:p>
            <a:r>
              <a:rPr lang="en-US" dirty="0"/>
              <a:t>Attraction vs. promotion (casual &amp; cool)</a:t>
            </a:r>
          </a:p>
          <a:p>
            <a:r>
              <a:rPr lang="en-US" dirty="0"/>
              <a:t>Respectful, civil and confidential (no drama!)</a:t>
            </a:r>
          </a:p>
          <a:p>
            <a:pPr marL="0" indent="0">
              <a:buNone/>
            </a:pPr>
            <a:r>
              <a:rPr lang="en-US" b="1" dirty="0"/>
              <a:t>We set a couple realistic goals:</a:t>
            </a:r>
          </a:p>
          <a:p>
            <a:r>
              <a:rPr lang="en-US" dirty="0"/>
              <a:t>Once monthly meet ups with everyone invited (hands on skills for apprentices)</a:t>
            </a:r>
          </a:p>
          <a:p>
            <a:r>
              <a:rPr lang="en-US" dirty="0"/>
              <a:t>Every apprentice gets a individual call once a month 		(“the big 3”) + 1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7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ppt1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802BAF"/>
      </a:accent2>
      <a:accent3>
        <a:srgbClr val="0B5394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56859</TotalTime>
  <Words>1940</Words>
  <Application>Microsoft Office PowerPoint</Application>
  <PresentationFormat>On-screen Show (4:3)</PresentationFormat>
  <Paragraphs>186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BMDESP+HelveticaNeue</vt:lpstr>
      <vt:lpstr>Calibri</vt:lpstr>
      <vt:lpstr>PIEIDC+HelveticaNeue-Bold</vt:lpstr>
      <vt:lpstr>ULGJMC+HelveticaNeue</vt:lpstr>
      <vt:lpstr>Wingdings</vt:lpstr>
      <vt:lpstr>Wingdings 2</vt:lpstr>
      <vt:lpstr>Themeppt1</vt:lpstr>
      <vt:lpstr>ClipArt</vt:lpstr>
      <vt:lpstr>SupportING Women's Success In Construction Apprenticeships, JOB SITES AND UNION</vt:lpstr>
      <vt:lpstr>PowerPoint Presentation</vt:lpstr>
      <vt:lpstr>Mentorship: Tradition vs Inclusion</vt:lpstr>
      <vt:lpstr> WOMEN OF UA LOCAL 130</vt:lpstr>
      <vt:lpstr>PowerPoint Presentation</vt:lpstr>
      <vt:lpstr>WOMEN OF UA LOCAL 130  Getting Started</vt:lpstr>
      <vt:lpstr> WOMEN OF UA LOCAL 130  Starting Out: Setting Goals </vt:lpstr>
      <vt:lpstr>WOMEN OF UA LOCAL 130  Our Goals Were NOT:</vt:lpstr>
      <vt:lpstr> WOMEN OF UA LOCAL 130  We Agreed On A Few Principals: </vt:lpstr>
      <vt:lpstr>   WOMEN OF UA LOCAL 130  What We Do: Mentoring Is A Core Component  </vt:lpstr>
      <vt:lpstr>WOMEN OF UA LOCAL 130  Mentoring takes many forms</vt:lpstr>
      <vt:lpstr>WOMEN OF UA LOCAL 130 -  TOOLS WE USE  Sample tracking/ “hive mind” sheet: </vt:lpstr>
      <vt:lpstr> WE ARE AN EMPOWERMENT MACHINE! Things we do together: </vt:lpstr>
      <vt:lpstr>WOMEN OF UA LOCAL 130  Strategies for Solidarity, Sisterhood, and Success</vt:lpstr>
      <vt:lpstr>WOMEN OF UA LOCAL 130  We remind ourselves all the time: </vt:lpstr>
      <vt:lpstr>WOMEN OF UA LOCAL 130  Strategies for Solidarity, Sisterhood, and Success</vt:lpstr>
      <vt:lpstr>WOMEN OF UA LOCAL 130  Solidarity, Sisterhood, and Success - In the last 5 years: </vt:lpstr>
      <vt:lpstr>WOMEN OF UA LOCAL 130  Solidarity, Sisterhood, and Success</vt:lpstr>
      <vt:lpstr>WOMEN OF UA LOCAL 130  Looking forward and challenges </vt:lpstr>
      <vt:lpstr>Being a Mentor to Tradeswomen Means Being an Ally and Advocate</vt:lpstr>
      <vt:lpstr>LISTEN TO TRADESWOMEN! Table exercise THEIR ADVICE IF YOU WANT TO BE AN ALLY: </vt:lpstr>
      <vt:lpstr>LISTEN TO TRADESWOMEN!  THEIR ADVICE IF YOU WANT TO BE AN ALLY: </vt:lpstr>
      <vt:lpstr>On-Line Resources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Increase Women’s Participation in Male-dominated TransIT and rail Jobs</dc:title>
  <dc:creator>lsugerman</dc:creator>
  <cp:lastModifiedBy>Jill Connor</cp:lastModifiedBy>
  <cp:revision>117</cp:revision>
  <cp:lastPrinted>2018-11-27T02:41:11Z</cp:lastPrinted>
  <dcterms:created xsi:type="dcterms:W3CDTF">2015-10-28T04:44:19Z</dcterms:created>
  <dcterms:modified xsi:type="dcterms:W3CDTF">2020-07-28T13:23:16Z</dcterms:modified>
</cp:coreProperties>
</file>